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9144000"/>
  <p:notesSz cx="6858000" cy="9144000"/>
  <p:embeddedFontLst>
    <p:embeddedFont>
      <p:font typeface="Franklin Gothic"/>
      <p:bold r:id="rId22"/>
    </p:embeddedFont>
    <p:embeddedFont>
      <p:font typeface="Bebas Neue"/>
      <p:regular r:id="rId23"/>
    </p:embeddedFont>
    <p:embeddedFont>
      <p:font typeface="Roboto Condensed"/>
      <p:regular r:id="rId24"/>
      <p:bold r:id="rId25"/>
      <p:italic r:id="rId26"/>
      <p:boldItalic r:id="rId27"/>
    </p:embeddedFont>
    <p:embeddedFont>
      <p:font typeface="Roboto Mon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FranklinGothic-bold.fntdata"/><Relationship Id="rId21" Type="http://schemas.openxmlformats.org/officeDocument/2006/relationships/slide" Target="slides/slide16.xml"/><Relationship Id="rId24" Type="http://schemas.openxmlformats.org/officeDocument/2006/relationships/font" Target="fonts/RobotoCondensed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Condensed-italic.fntdata"/><Relationship Id="rId25" Type="http://schemas.openxmlformats.org/officeDocument/2006/relationships/font" Target="fonts/RobotoCondensed-bold.fntdata"/><Relationship Id="rId28" Type="http://schemas.openxmlformats.org/officeDocument/2006/relationships/font" Target="fonts/RobotoMono-regular.fntdata"/><Relationship Id="rId27" Type="http://schemas.openxmlformats.org/officeDocument/2006/relationships/font" Target="fonts/RobotoCondense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3.png>
</file>

<file path=ppt/media/image4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1" y="0"/>
            <a:ext cx="4629587" cy="6858000"/>
          </a:xfrm>
          <a:custGeom>
            <a:rect b="b" l="l" r="r" t="t"/>
            <a:pathLst>
              <a:path extrusionOk="0" h="6858000" w="6172782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" y="11958"/>
            <a:ext cx="4518116" cy="6840855"/>
          </a:xfrm>
          <a:custGeom>
            <a:rect b="b" l="l" r="r" t="t"/>
            <a:pathLst>
              <a:path extrusionOk="0" h="6858000" w="6024154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0123" y="212270"/>
            <a:ext cx="3748263" cy="58622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284700" y="5620875"/>
            <a:ext cx="3603900" cy="873900"/>
          </a:xfrm>
          <a:prstGeom prst="rect">
            <a:avLst/>
          </a:prstGeom>
          <a:solidFill>
            <a:srgbClr val="DE3075"/>
          </a:solidFill>
          <a:ln>
            <a:noFill/>
          </a:ln>
        </p:spPr>
        <p:txBody>
          <a:bodyPr anchorCtr="0" anchor="t" bIns="0" lIns="91425" spcFirstLastPara="1" rIns="182875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1" sz="4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4800">
                <a:solidFill>
                  <a:srgbClr val="FFFFFF"/>
                </a:solidFill>
              </a:defRPr>
            </a:lvl2pPr>
            <a:lvl3pPr lvl="2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4800">
                <a:solidFill>
                  <a:srgbClr val="FFFFFF"/>
                </a:solidFill>
              </a:defRPr>
            </a:lvl3pPr>
            <a:lvl4pPr lvl="3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4800">
                <a:solidFill>
                  <a:srgbClr val="FFFFFF"/>
                </a:solidFill>
              </a:defRPr>
            </a:lvl4pPr>
            <a:lvl5pPr lvl="4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1" sz="4800">
                <a:solidFill>
                  <a:srgbClr val="FFFFFF"/>
                </a:solidFill>
              </a:defRPr>
            </a:lvl5pPr>
            <a:lvl6pPr lvl="5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b="1" sz="4800">
                <a:solidFill>
                  <a:srgbClr val="FFFFFF"/>
                </a:solidFill>
              </a:defRPr>
            </a:lvl6pPr>
            <a:lvl7pPr lvl="6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b="1" sz="4800">
                <a:solidFill>
                  <a:srgbClr val="FFFFFF"/>
                </a:solidFill>
              </a:defRPr>
            </a:lvl7pPr>
            <a:lvl8pPr lvl="7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b="1" sz="4800">
                <a:solidFill>
                  <a:srgbClr val="FFFFFF"/>
                </a:solidFill>
              </a:defRPr>
            </a:lvl8pPr>
            <a:lvl9pPr lvl="8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b="1"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6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">
  <p:cSld name="TITLE_4_1_1">
    <p:bg>
      <p:bgPr>
        <a:solidFill>
          <a:schemeClr val="dk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>
            <a:off x="0" y="-124"/>
            <a:ext cx="4853665" cy="5740374"/>
            <a:chOff x="0" y="-126"/>
            <a:chExt cx="4554438" cy="5386482"/>
          </a:xfrm>
        </p:grpSpPr>
        <p:sp>
          <p:nvSpPr>
            <p:cNvPr id="18" name="Google Shape;18;p3"/>
            <p:cNvSpPr/>
            <p:nvPr/>
          </p:nvSpPr>
          <p:spPr>
            <a:xfrm flipH="1" rot="10800000">
              <a:off x="0" y="-126"/>
              <a:ext cx="4554438" cy="5386482"/>
            </a:xfrm>
            <a:custGeom>
              <a:rect b="b" l="l" r="r" t="t"/>
              <a:pathLst>
                <a:path extrusionOk="0" h="6374535" w="5389868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Una caricatura de una ciudad&#10;&#10;Descripción generada automáticamente" id="19" name="Google Shape;19;p3"/>
            <p:cNvPicPr preferRelativeResize="0"/>
            <p:nvPr/>
          </p:nvPicPr>
          <p:blipFill rotWithShape="1">
            <a:blip r:embed="rId3">
              <a:alphaModFix/>
            </a:blip>
            <a:srcRect b="0" l="9870" r="6482" t="0"/>
            <a:stretch/>
          </p:blipFill>
          <p:spPr>
            <a:xfrm>
              <a:off x="1" y="-1"/>
              <a:ext cx="4423169" cy="5247982"/>
            </a:xfrm>
            <a:custGeom>
              <a:rect b="b" l="l" r="r" t="t"/>
              <a:pathLst>
                <a:path extrusionOk="0" h="6210629" w="5234519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0" name="Google Shape;20;p3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1">
  <p:cSld name="Título y objetos 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fmla="val 45310" name="adj"/>
            </a:avLst>
          </a:prstGeom>
          <a:solidFill>
            <a:srgbClr val="8189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 txBox="1"/>
          <p:nvPr>
            <p:ph idx="1" type="body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28" name="Google Shape;28;p4"/>
          <p:cNvSpPr txBox="1"/>
          <p:nvPr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3">
  <p:cSld name="OBJECT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fmla="val 45310" name="adj"/>
            </a:avLst>
          </a:prstGeom>
          <a:solidFill>
            <a:srgbClr val="7027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5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34" name="Google Shape;34;p5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" name="Google Shape;35;p5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solidFill>
          <a:schemeClr val="dk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idx="1" type="body"/>
          </p:nvPr>
        </p:nvSpPr>
        <p:spPr>
          <a:xfrm>
            <a:off x="560387" y="2634922"/>
            <a:ext cx="8023225" cy="227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pic>
        <p:nvPicPr>
          <p:cNvPr id="39" name="Google Shape;3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392750"/>
            <a:ext cx="2759037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/>
          <p:nvPr>
            <p:ph idx="2" type="body"/>
          </p:nvPr>
        </p:nvSpPr>
        <p:spPr>
          <a:xfrm>
            <a:off x="560387" y="1632286"/>
            <a:ext cx="8023225" cy="665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sp>
        <p:nvSpPr>
          <p:cNvPr id="41" name="Google Shape;41;p6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chemeClr val="dk2"/>
              </a:gs>
              <a:gs pos="6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6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ólo el título">
  <p:cSld name="1_Sólo el título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48" name="Google Shape;48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8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8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8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.jpg" id="54" name="Google Shape;5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b="0" i="0" sz="24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b="0"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b="0"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b="0"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b="0" i="0" sz="14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b="0"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b="0"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b="0"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b="0"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1763700" y="212725"/>
            <a:ext cx="6751800" cy="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4148520" y="3966900"/>
            <a:ext cx="4894800" cy="28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br>
              <a:rPr lang="en-US" sz="4000"/>
            </a:br>
            <a:br>
              <a:rPr lang="en-US" sz="4000"/>
            </a:br>
            <a:r>
              <a:rPr lang="en-US" sz="4000"/>
              <a:t>Fase1 Proyecto APT</a:t>
            </a:r>
            <a:br>
              <a:rPr lang="en-US" sz="4000"/>
            </a:br>
            <a:br>
              <a:rPr lang="en-US" sz="4000"/>
            </a:br>
            <a:br>
              <a:rPr lang="en-US" sz="2000"/>
            </a:br>
            <a:r>
              <a:rPr b="1" lang="en-US" sz="2000"/>
              <a:t>Docente:</a:t>
            </a:r>
            <a:r>
              <a:rPr lang="en-US" sz="2000"/>
              <a:t>Reginaldo Salinas Bruna</a:t>
            </a:r>
            <a:br>
              <a:rPr lang="en-US" sz="2000"/>
            </a:br>
            <a:r>
              <a:rPr lang="en-US" sz="2000"/>
              <a:t>Grupo Nº:</a:t>
            </a:r>
            <a:br>
              <a:rPr lang="en-US" sz="2000"/>
            </a:br>
            <a:r>
              <a:rPr lang="en-US" sz="2000"/>
              <a:t>Integrantes:</a:t>
            </a:r>
            <a:br>
              <a:rPr lang="en-US" sz="2000"/>
            </a:br>
            <a:r>
              <a:rPr lang="en-US" sz="2000"/>
              <a:t>Diego Escobar</a:t>
            </a:r>
            <a:endParaRPr sz="20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2000"/>
              <a:t>Carlos González</a:t>
            </a:r>
            <a:br>
              <a:rPr lang="en-US" sz="2000"/>
            </a:br>
            <a:r>
              <a:rPr lang="en-US" sz="2000"/>
              <a:t>Benjamín Villarroel Q.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Metodología de trabajo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Metodologías del Proyecto</a:t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355200" y="1290700"/>
            <a:ext cx="8264700" cy="50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/>
              <a:t>Enfoque: Metodología Ágil (Scrum).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/>
              <a:t>Etapas:</a:t>
            </a:r>
            <a:endParaRPr b="1"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Levant</a:t>
            </a:r>
            <a:r>
              <a:rPr lang="en-US" sz="1600"/>
              <a:t>a</a:t>
            </a:r>
            <a:r>
              <a:rPr lang="en-US" sz="1600"/>
              <a:t>miento de requerimientos.</a:t>
            </a:r>
            <a:endParaRPr sz="16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Diseño de arquitectura y prototipos UI/UX.</a:t>
            </a:r>
            <a:endParaRPr sz="16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Desarrollo frontend y backend.</a:t>
            </a:r>
            <a:endParaRPr sz="16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Pruebas y validación.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Documentación y entrega final.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/>
              <a:t>Roles: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1600"/>
              <a:t>Scrum Master: </a:t>
            </a:r>
            <a:r>
              <a:rPr lang="en-US" sz="1600"/>
              <a:t>Carlos González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1600"/>
              <a:t>Product Owner: </a:t>
            </a:r>
            <a:r>
              <a:rPr lang="en-US" sz="1600"/>
              <a:t>Benjamín Villarroel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1600"/>
              <a:t>Development Team: </a:t>
            </a:r>
            <a:r>
              <a:rPr lang="en-US" sz="1600"/>
              <a:t>Diego Escobar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Plan de trabajo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Plan del Proyecto</a:t>
            </a:r>
            <a:endParaRPr/>
          </a:p>
        </p:txBody>
      </p:sp>
      <p:sp>
        <p:nvSpPr>
          <p:cNvPr id="127" name="Google Shape;127;p21"/>
          <p:cNvSpPr txBox="1"/>
          <p:nvPr/>
        </p:nvSpPr>
        <p:spPr>
          <a:xfrm>
            <a:off x="302450" y="1361050"/>
            <a:ext cx="83526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Basado en la tabla del doc 1.5:</a:t>
            </a:r>
            <a:endParaRPr b="1"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600">
                <a:solidFill>
                  <a:schemeClr val="dk1"/>
                </a:solidFill>
              </a:rPr>
              <a:t>Levantamiento de requerimientos</a:t>
            </a:r>
            <a:r>
              <a:rPr lang="en-US" sz="1600">
                <a:solidFill>
                  <a:schemeClr val="dk1"/>
                </a:solidFill>
              </a:rPr>
              <a:t> → 1 semana (Benjamín).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600">
                <a:solidFill>
                  <a:schemeClr val="dk1"/>
                </a:solidFill>
              </a:rPr>
              <a:t>Diseño de arquitectura</a:t>
            </a:r>
            <a:r>
              <a:rPr lang="en-US" sz="1600">
                <a:solidFill>
                  <a:schemeClr val="dk1"/>
                </a:solidFill>
              </a:rPr>
              <a:t> → 2 semanas (Carlos y Benjamín).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600">
                <a:solidFill>
                  <a:schemeClr val="dk1"/>
                </a:solidFill>
              </a:rPr>
              <a:t>Desarrollo frontend</a:t>
            </a:r>
            <a:r>
              <a:rPr lang="en-US" sz="1600">
                <a:solidFill>
                  <a:schemeClr val="dk1"/>
                </a:solidFill>
              </a:rPr>
              <a:t> → 3 semanas (Benjamín).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600">
                <a:solidFill>
                  <a:schemeClr val="dk1"/>
                </a:solidFill>
              </a:rPr>
              <a:t>Desarrollo backend</a:t>
            </a:r>
            <a:r>
              <a:rPr lang="en-US" sz="1600">
                <a:solidFill>
                  <a:schemeClr val="dk1"/>
                </a:solidFill>
              </a:rPr>
              <a:t> → 3 semanas (Diego y Carlos).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600">
                <a:solidFill>
                  <a:schemeClr val="dk1"/>
                </a:solidFill>
              </a:rPr>
              <a:t>Pruebas y validación</a:t>
            </a:r>
            <a:r>
              <a:rPr lang="en-US" sz="1600">
                <a:solidFill>
                  <a:schemeClr val="dk1"/>
                </a:solidFill>
              </a:rPr>
              <a:t> → 2 semanas (equipo).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600">
                <a:solidFill>
                  <a:schemeClr val="dk1"/>
                </a:solidFill>
              </a:rPr>
              <a:t>Documentación y entrega</a:t>
            </a:r>
            <a:r>
              <a:rPr lang="en-US" sz="1600">
                <a:solidFill>
                  <a:schemeClr val="dk1"/>
                </a:solidFill>
              </a:rPr>
              <a:t> → 2 semanas (equipo).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Evidencias esperadas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Evidencias Esperadas del Proyecto</a:t>
            </a:r>
            <a:endParaRPr/>
          </a:p>
        </p:txBody>
      </p:sp>
      <p:sp>
        <p:nvSpPr>
          <p:cNvPr id="138" name="Google Shape;138;p23"/>
          <p:cNvSpPr txBox="1"/>
          <p:nvPr/>
        </p:nvSpPr>
        <p:spPr>
          <a:xfrm>
            <a:off x="501150" y="1890300"/>
            <a:ext cx="8141700" cy="30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Documento de requerimientos (avance).</a:t>
            </a:r>
            <a:br>
              <a:rPr lang="en-US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Prototipo UI/UX en Figma (avance).</a:t>
            </a:r>
            <a:br>
              <a:rPr lang="en-US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Plataforma funcional con módulo de reclutamiento (final).</a:t>
            </a:r>
            <a:br>
              <a:rPr lang="en-US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Informe final y manual de usuario (final).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81899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004575" y="3476149"/>
            <a:ext cx="5995800" cy="2459429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br>
              <a:rPr lang="en-US"/>
            </a:br>
            <a:r>
              <a:rPr lang="en-US"/>
              <a:t>Preguntas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Descripción breve del proyecto APT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Descripción del proyecto</a:t>
            </a:r>
            <a:endParaRPr/>
          </a:p>
        </p:txBody>
      </p:sp>
      <p:sp>
        <p:nvSpPr>
          <p:cNvPr id="71" name="Google Shape;71;p11"/>
          <p:cNvSpPr txBox="1"/>
          <p:nvPr/>
        </p:nvSpPr>
        <p:spPr>
          <a:xfrm>
            <a:off x="1392700" y="1783075"/>
            <a:ext cx="193500" cy="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81899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72" name="Google Shape;72;p11"/>
          <p:cNvSpPr txBox="1"/>
          <p:nvPr/>
        </p:nvSpPr>
        <p:spPr>
          <a:xfrm>
            <a:off x="601400" y="1660000"/>
            <a:ext cx="7104300" cy="26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/>
              <a:t>Pyme Magnolias Asesorías</a:t>
            </a:r>
            <a:br>
              <a:rPr b="1" lang="en-US" sz="1600"/>
            </a:br>
            <a:r>
              <a:rPr lang="en-US" sz="1600"/>
              <a:t> Proyecto que busca digitalizar el proceso de reclutamiento y selección de personal, actualmente realizado de forma manual.</a:t>
            </a:r>
            <a:br>
              <a:rPr lang="en-US" sz="1600"/>
            </a:br>
            <a:r>
              <a:rPr lang="en-US" sz="1600"/>
              <a:t> Se desarrollará una plataforma web con: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Sitio corporativo para mostrar servicios y contacto.</a:t>
            </a:r>
            <a:br>
              <a:rPr lang="en-US" sz="1600"/>
            </a:b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Módulo digital de reclutamiento: publicación de vacantes, recepción de postulaciones y evaluación de candidatos.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81899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Relación con el perfil de egreso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Relación con Perfil</a:t>
            </a:r>
            <a:endParaRPr/>
          </a:p>
        </p:txBody>
      </p:sp>
      <p:sp>
        <p:nvSpPr>
          <p:cNvPr id="83" name="Google Shape;83;p13"/>
          <p:cNvSpPr txBox="1"/>
          <p:nvPr/>
        </p:nvSpPr>
        <p:spPr>
          <a:xfrm>
            <a:off x="232125" y="1413800"/>
            <a:ext cx="8423100" cy="47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Este proyecto permite aplicar competencias clave del perfil de egreso de Ingeniería en Informática:</a:t>
            </a:r>
            <a:endParaRPr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US" sz="1600">
                <a:solidFill>
                  <a:schemeClr val="dk1"/>
                </a:solidFill>
              </a:rPr>
              <a:t>Diseñar e implementar soluciones tecnológicas aplicando metodologías de software.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600">
                <a:solidFill>
                  <a:schemeClr val="dk1"/>
                </a:solidFill>
              </a:rPr>
              <a:t>Administrar proyectos tecnológicos considerando tiempos, recursos y calidad.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600">
                <a:solidFill>
                  <a:schemeClr val="dk1"/>
                </a:solidFill>
              </a:rPr>
              <a:t>Desarrollar aplicaciones web seguras, escalables y orientadas al usuario.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600">
                <a:solidFill>
                  <a:schemeClr val="dk1"/>
                </a:solidFill>
              </a:rPr>
              <a:t>Integrar herramientas digitales para resolver problemáticas de organizaciones reales.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Factibilidad del proyecto en la asignatura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Factibilidad del Proyecto</a:t>
            </a:r>
            <a:endParaRPr/>
          </a:p>
        </p:txBody>
      </p:sp>
      <p:sp>
        <p:nvSpPr>
          <p:cNvPr id="94" name="Google Shape;94;p15"/>
          <p:cNvSpPr txBox="1"/>
          <p:nvPr/>
        </p:nvSpPr>
        <p:spPr>
          <a:xfrm>
            <a:off x="527550" y="2145300"/>
            <a:ext cx="8088900" cy="25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Alcance acotado:</a:t>
            </a:r>
            <a:r>
              <a:rPr lang="en-US" sz="1800"/>
              <a:t> desarrollo de un prototipo funcional.</a:t>
            </a:r>
            <a:br>
              <a:rPr lang="en-US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Tiempo suficiente:</a:t>
            </a:r>
            <a:r>
              <a:rPr lang="en-US" sz="1800"/>
              <a:t> fases organizadas dentro del semestre.</a:t>
            </a:r>
            <a:br>
              <a:rPr lang="en-US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Recursos disponibles:</a:t>
            </a:r>
            <a:r>
              <a:rPr lang="en-US" sz="1800"/>
              <a:t> conocimientos adquiridos en la carrera y herramientas accesibles.</a:t>
            </a:r>
            <a:br>
              <a:rPr lang="en-US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Riesgos mitigables:</a:t>
            </a:r>
            <a:r>
              <a:rPr lang="en-US" sz="1800"/>
              <a:t> reuniones periódicas con la pyme y uso de metodología ágil para adaptarse a cambios.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Objetivos del proyecto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n-US"/>
              <a:t>Objetivos del Proyecto</a:t>
            </a: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320050" y="1378625"/>
            <a:ext cx="8229600" cy="50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/>
              <a:t>Diseñar e implementar una plataforma web que integre la gestión del reclutamiento y selección de personal para la pyme Magnolias Asesorías.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/>
              <a:t>Objetivos Específicos</a:t>
            </a:r>
            <a:endParaRPr b="1"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Analizar procesos actuales y necesidades digitales.</a:t>
            </a:r>
            <a:br>
              <a:rPr lang="en-US" sz="1600"/>
            </a:b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Diseñar arquitectura y prototipos de la plataforma.</a:t>
            </a:r>
            <a:br>
              <a:rPr lang="en-US" sz="1600"/>
            </a:b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Desarrollar un prototipo funcional del sitio web.</a:t>
            </a:r>
            <a:br>
              <a:rPr lang="en-US" sz="1600"/>
            </a:b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Implementar el módulo de reclutamiento y selección.</a:t>
            </a:r>
            <a:br>
              <a:rPr lang="en-US" sz="1600"/>
            </a:b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Validar la solución con pruebas piloto.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81899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